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3"/>
    <p:restoredTop sz="96327"/>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11/16/21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11/16/21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11/16/21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11/16/21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11/16/21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18F8-91F8-744A-B57D-54D1D3719A12}"/>
              </a:ext>
            </a:extLst>
          </p:cNvPr>
          <p:cNvSpPr>
            <a:spLocks noGrp="1"/>
          </p:cNvSpPr>
          <p:nvPr>
            <p:ph type="ctrTitle"/>
          </p:nvPr>
        </p:nvSpPr>
        <p:spPr/>
        <p:txBody>
          <a:bodyPr/>
          <a:lstStyle/>
          <a:p>
            <a:r>
              <a:rPr lang="en-US" sz="4000" dirty="0"/>
              <a:t>CUSTOMER PRODUCTS’ PRICES AND PERFORMANCE PREDICTION</a:t>
            </a:r>
          </a:p>
        </p:txBody>
      </p:sp>
      <p:sp>
        <p:nvSpPr>
          <p:cNvPr id="3" name="Subtitle 2">
            <a:extLst>
              <a:ext uri="{FF2B5EF4-FFF2-40B4-BE49-F238E27FC236}">
                <a16:creationId xmlns:a16="http://schemas.microsoft.com/office/drawing/2014/main" id="{60F4F2BC-D3E4-7746-B593-9FEA6A45F5CF}"/>
              </a:ext>
            </a:extLst>
          </p:cNvPr>
          <p:cNvSpPr>
            <a:spLocks noGrp="1"/>
          </p:cNvSpPr>
          <p:nvPr>
            <p:ph type="subTitle" idx="1"/>
          </p:nvPr>
        </p:nvSpPr>
        <p:spPr/>
        <p:txBody>
          <a:bodyPr/>
          <a:lstStyle/>
          <a:p>
            <a:r>
              <a:rPr lang="en-US" dirty="0"/>
              <a:t>Predicting How products will fare </a:t>
            </a:r>
          </a:p>
        </p:txBody>
      </p:sp>
    </p:spTree>
    <p:extLst>
      <p:ext uri="{BB962C8B-B14F-4D97-AF65-F5344CB8AC3E}">
        <p14:creationId xmlns:p14="http://schemas.microsoft.com/office/powerpoint/2010/main" val="3807957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C13DC-DBC1-C84D-814E-3740F889E656}"/>
              </a:ext>
            </a:extLst>
          </p:cNvPr>
          <p:cNvSpPr>
            <a:spLocks noGrp="1"/>
          </p:cNvSpPr>
          <p:nvPr>
            <p:ph type="title"/>
          </p:nvPr>
        </p:nvSpPr>
        <p:spPr/>
        <p:txBody>
          <a:bodyPr/>
          <a:lstStyle/>
          <a:p>
            <a:r>
              <a:rPr lang="en-US" sz="1800" dirty="0"/>
              <a:t>After deployment, every model had a variance and R-Squared scores of either approximately 0.92 (92%) or 0.94 (94%) for predicting sales price of products, and Variance and R-Squared scores of 0.87 (87%) for predicting quantity of products that will be sold based on product prices.</a:t>
            </a:r>
          </a:p>
        </p:txBody>
      </p:sp>
      <p:pic>
        <p:nvPicPr>
          <p:cNvPr id="5" name="Content Placeholder 4" descr="Graphical user interface&#10;&#10;Description automatically generated">
            <a:extLst>
              <a:ext uri="{FF2B5EF4-FFF2-40B4-BE49-F238E27FC236}">
                <a16:creationId xmlns:a16="http://schemas.microsoft.com/office/drawing/2014/main" id="{FC577631-6124-544F-ADE1-7FECAE368640}"/>
              </a:ext>
            </a:extLst>
          </p:cNvPr>
          <p:cNvPicPr>
            <a:picLocks noGrp="1" noChangeAspect="1"/>
          </p:cNvPicPr>
          <p:nvPr>
            <p:ph idx="1"/>
          </p:nvPr>
        </p:nvPicPr>
        <p:blipFill>
          <a:blip r:embed="rId2"/>
          <a:stretch>
            <a:fillRect/>
          </a:stretch>
        </p:blipFill>
        <p:spPr>
          <a:xfrm>
            <a:off x="0" y="2261286"/>
            <a:ext cx="12192000" cy="4596714"/>
          </a:xfrm>
        </p:spPr>
      </p:pic>
    </p:spTree>
    <p:extLst>
      <p:ext uri="{BB962C8B-B14F-4D97-AF65-F5344CB8AC3E}">
        <p14:creationId xmlns:p14="http://schemas.microsoft.com/office/powerpoint/2010/main" val="1179860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B49D-28EE-9546-B7B5-8DA55BCE8D31}"/>
              </a:ext>
            </a:extLst>
          </p:cNvPr>
          <p:cNvSpPr>
            <a:spLocks noGrp="1"/>
          </p:cNvSpPr>
          <p:nvPr>
            <p:ph type="title"/>
          </p:nvPr>
        </p:nvSpPr>
        <p:spPr/>
        <p:txBody>
          <a:bodyPr/>
          <a:lstStyle/>
          <a:p>
            <a:r>
              <a:rPr lang="en-US" dirty="0"/>
              <a:t>Price Prediction</a:t>
            </a:r>
          </a:p>
        </p:txBody>
      </p:sp>
      <p:pic>
        <p:nvPicPr>
          <p:cNvPr id="5" name="Content Placeholder 4" descr="A red and white sign&#10;&#10;Description automatically generated with low confidence">
            <a:extLst>
              <a:ext uri="{FF2B5EF4-FFF2-40B4-BE49-F238E27FC236}">
                <a16:creationId xmlns:a16="http://schemas.microsoft.com/office/drawing/2014/main" id="{C861A033-C51A-5A44-AD48-4292CA0D8E7D}"/>
              </a:ext>
            </a:extLst>
          </p:cNvPr>
          <p:cNvPicPr>
            <a:picLocks noGrp="1" noChangeAspect="1"/>
          </p:cNvPicPr>
          <p:nvPr>
            <p:ph idx="1"/>
          </p:nvPr>
        </p:nvPicPr>
        <p:blipFill>
          <a:blip r:embed="rId2"/>
          <a:stretch>
            <a:fillRect/>
          </a:stretch>
        </p:blipFill>
        <p:spPr>
          <a:xfrm>
            <a:off x="1" y="2261286"/>
            <a:ext cx="12192000" cy="4596714"/>
          </a:xfrm>
        </p:spPr>
      </p:pic>
    </p:spTree>
    <p:extLst>
      <p:ext uri="{BB962C8B-B14F-4D97-AF65-F5344CB8AC3E}">
        <p14:creationId xmlns:p14="http://schemas.microsoft.com/office/powerpoint/2010/main" val="1779219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7E29-2802-C340-A9E9-CD96211D643F}"/>
              </a:ext>
            </a:extLst>
          </p:cNvPr>
          <p:cNvSpPr>
            <a:spLocks noGrp="1"/>
          </p:cNvSpPr>
          <p:nvPr>
            <p:ph type="title"/>
          </p:nvPr>
        </p:nvSpPr>
        <p:spPr/>
        <p:txBody>
          <a:bodyPr/>
          <a:lstStyle/>
          <a:p>
            <a:r>
              <a:rPr lang="en-US" sz="2800" dirty="0"/>
              <a:t>Best Prediction: Bayesian Model Prediction( R- Square and Variance Scores of ~ 93.71%) </a:t>
            </a:r>
            <a:br>
              <a:rPr lang="en-US" dirty="0"/>
            </a:br>
            <a:r>
              <a:rPr lang="en-US" dirty="0"/>
              <a:t>.</a:t>
            </a:r>
          </a:p>
        </p:txBody>
      </p:sp>
      <p:pic>
        <p:nvPicPr>
          <p:cNvPr id="5122" name="Picture 2">
            <a:extLst>
              <a:ext uri="{FF2B5EF4-FFF2-40B4-BE49-F238E27FC236}">
                <a16:creationId xmlns:a16="http://schemas.microsoft.com/office/drawing/2014/main" id="{F6CB0322-A8C4-EC47-A35A-B60EE04C94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96347" y="2397211"/>
            <a:ext cx="5078626" cy="446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465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5F45-2733-E34A-83CD-55CDCAE8E8EB}"/>
              </a:ext>
            </a:extLst>
          </p:cNvPr>
          <p:cNvSpPr>
            <a:spLocks noGrp="1"/>
          </p:cNvSpPr>
          <p:nvPr>
            <p:ph type="title"/>
          </p:nvPr>
        </p:nvSpPr>
        <p:spPr/>
        <p:txBody>
          <a:bodyPr/>
          <a:lstStyle/>
          <a:p>
            <a:r>
              <a:rPr lang="en-US" sz="3200" dirty="0"/>
              <a:t>Bayesian Prediction Visualization (NB: Actual price is in red and the predicted is blue)</a:t>
            </a:r>
          </a:p>
        </p:txBody>
      </p:sp>
      <p:pic>
        <p:nvPicPr>
          <p:cNvPr id="4" name="Picture 4">
            <a:extLst>
              <a:ext uri="{FF2B5EF4-FFF2-40B4-BE49-F238E27FC236}">
                <a16:creationId xmlns:a16="http://schemas.microsoft.com/office/drawing/2014/main" id="{29F1A2E6-FDCD-BC45-B10F-09B5705EA3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2286000"/>
            <a:ext cx="1219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69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DEE8F-8FD1-A744-826B-1B37D8A6043F}"/>
              </a:ext>
            </a:extLst>
          </p:cNvPr>
          <p:cNvSpPr>
            <a:spLocks noGrp="1"/>
          </p:cNvSpPr>
          <p:nvPr>
            <p:ph type="title"/>
          </p:nvPr>
        </p:nvSpPr>
        <p:spPr/>
        <p:txBody>
          <a:bodyPr/>
          <a:lstStyle/>
          <a:p>
            <a:r>
              <a:rPr lang="en-US" sz="3200" dirty="0"/>
              <a:t>Second Best Prediction: </a:t>
            </a:r>
            <a:r>
              <a:rPr lang="en-US" sz="3200" dirty="0" err="1"/>
              <a:t>ElasticNet</a:t>
            </a:r>
            <a:r>
              <a:rPr lang="en-US" sz="3200" dirty="0"/>
              <a:t> (Variance = 93.70%, R-Squared = 93.70)</a:t>
            </a:r>
          </a:p>
        </p:txBody>
      </p:sp>
      <p:pic>
        <p:nvPicPr>
          <p:cNvPr id="7170" name="Picture 2">
            <a:extLst>
              <a:ext uri="{FF2B5EF4-FFF2-40B4-BE49-F238E27FC236}">
                <a16:creationId xmlns:a16="http://schemas.microsoft.com/office/drawing/2014/main" id="{33706EF8-6FF4-A445-92B6-06EECEE576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15579" y="2310714"/>
            <a:ext cx="6240162" cy="454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156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7247-3F5C-B74D-85AF-722C674A78FD}"/>
              </a:ext>
            </a:extLst>
          </p:cNvPr>
          <p:cNvSpPr>
            <a:spLocks noGrp="1"/>
          </p:cNvSpPr>
          <p:nvPr>
            <p:ph type="title"/>
          </p:nvPr>
        </p:nvSpPr>
        <p:spPr>
          <a:xfrm>
            <a:off x="1248032" y="778476"/>
            <a:ext cx="8841329" cy="889800"/>
          </a:xfrm>
        </p:spPr>
        <p:txBody>
          <a:bodyPr/>
          <a:lstStyle/>
          <a:p>
            <a:r>
              <a:rPr lang="en-US" dirty="0"/>
              <a:t>NB: Actual price is in red and the predicted is blue.</a:t>
            </a:r>
          </a:p>
        </p:txBody>
      </p:sp>
      <p:pic>
        <p:nvPicPr>
          <p:cNvPr id="8194" name="Picture 2">
            <a:extLst>
              <a:ext uri="{FF2B5EF4-FFF2-40B4-BE49-F238E27FC236}">
                <a16:creationId xmlns:a16="http://schemas.microsoft.com/office/drawing/2014/main" id="{CA52D091-9AE0-544E-9E92-DAC10053C5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2310714"/>
            <a:ext cx="6524368" cy="454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815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D4D34-DADC-7B41-8C77-B7230D4E3B32}"/>
              </a:ext>
            </a:extLst>
          </p:cNvPr>
          <p:cNvSpPr>
            <a:spLocks noGrp="1"/>
          </p:cNvSpPr>
          <p:nvPr>
            <p:ph type="title"/>
          </p:nvPr>
        </p:nvSpPr>
        <p:spPr/>
        <p:txBody>
          <a:bodyPr/>
          <a:lstStyle/>
          <a:p>
            <a:r>
              <a:rPr lang="en-US"/>
              <a:t>Quantity Prediction</a:t>
            </a:r>
            <a:endParaRPr lang="en-US" dirty="0"/>
          </a:p>
        </p:txBody>
      </p:sp>
      <p:pic>
        <p:nvPicPr>
          <p:cNvPr id="5" name="Content Placeholder 4" descr="A picture containing text, toy&#10;&#10;Description automatically generated">
            <a:extLst>
              <a:ext uri="{FF2B5EF4-FFF2-40B4-BE49-F238E27FC236}">
                <a16:creationId xmlns:a16="http://schemas.microsoft.com/office/drawing/2014/main" id="{7077CD37-8F0F-F34C-B8D4-98C2DB224ED3}"/>
              </a:ext>
            </a:extLst>
          </p:cNvPr>
          <p:cNvPicPr>
            <a:picLocks noGrp="1" noChangeAspect="1"/>
          </p:cNvPicPr>
          <p:nvPr>
            <p:ph idx="1"/>
          </p:nvPr>
        </p:nvPicPr>
        <p:blipFill>
          <a:blip r:embed="rId2"/>
          <a:stretch>
            <a:fillRect/>
          </a:stretch>
        </p:blipFill>
        <p:spPr>
          <a:xfrm>
            <a:off x="1" y="2273643"/>
            <a:ext cx="12192000" cy="4584357"/>
          </a:xfrm>
        </p:spPr>
      </p:pic>
    </p:spTree>
    <p:extLst>
      <p:ext uri="{BB962C8B-B14F-4D97-AF65-F5344CB8AC3E}">
        <p14:creationId xmlns:p14="http://schemas.microsoft.com/office/powerpoint/2010/main" val="1383423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DF3C-5D47-7841-9ED4-65A533C7EC00}"/>
              </a:ext>
            </a:extLst>
          </p:cNvPr>
          <p:cNvSpPr>
            <a:spLocks noGrp="1"/>
          </p:cNvSpPr>
          <p:nvPr>
            <p:ph type="title"/>
          </p:nvPr>
        </p:nvSpPr>
        <p:spPr/>
        <p:txBody>
          <a:bodyPr/>
          <a:lstStyle/>
          <a:p>
            <a:r>
              <a:rPr lang="en-US" sz="3200" dirty="0"/>
              <a:t>Best Prediction: Random Forest Model (Variance = ~86.96%, R-Squared = ~86.96)</a:t>
            </a:r>
          </a:p>
        </p:txBody>
      </p:sp>
      <p:pic>
        <p:nvPicPr>
          <p:cNvPr id="9218" name="Picture 2">
            <a:extLst>
              <a:ext uri="{FF2B5EF4-FFF2-40B4-BE49-F238E27FC236}">
                <a16:creationId xmlns:a16="http://schemas.microsoft.com/office/drawing/2014/main" id="{07D2038A-94AF-F147-9069-184B350EAA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4281" y="2236573"/>
            <a:ext cx="5906530" cy="4621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710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2FC55-2A9F-1B4E-AB27-EDEC8E752C63}"/>
              </a:ext>
            </a:extLst>
          </p:cNvPr>
          <p:cNvSpPr>
            <a:spLocks noGrp="1"/>
          </p:cNvSpPr>
          <p:nvPr>
            <p:ph type="title"/>
          </p:nvPr>
        </p:nvSpPr>
        <p:spPr/>
        <p:txBody>
          <a:bodyPr/>
          <a:lstStyle/>
          <a:p>
            <a:r>
              <a:rPr lang="en-US" sz="3200" dirty="0"/>
              <a:t>Random Forest Prediction Visualization (NB: Actual price is in red and the predicted is blue)</a:t>
            </a:r>
          </a:p>
        </p:txBody>
      </p:sp>
      <p:pic>
        <p:nvPicPr>
          <p:cNvPr id="10242" name="Picture 2">
            <a:extLst>
              <a:ext uri="{FF2B5EF4-FFF2-40B4-BE49-F238E27FC236}">
                <a16:creationId xmlns:a16="http://schemas.microsoft.com/office/drawing/2014/main" id="{5E569F40-C409-4443-A772-1BDFFD3E42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5363" y="2310714"/>
            <a:ext cx="7512908" cy="454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909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FAFC-BE52-9A4E-B881-93677D55566C}"/>
              </a:ext>
            </a:extLst>
          </p:cNvPr>
          <p:cNvSpPr>
            <a:spLocks noGrp="1"/>
          </p:cNvSpPr>
          <p:nvPr>
            <p:ph type="title"/>
          </p:nvPr>
        </p:nvSpPr>
        <p:spPr/>
        <p:txBody>
          <a:bodyPr/>
          <a:lstStyle/>
          <a:p>
            <a:r>
              <a:rPr lang="en-US" sz="3200" dirty="0"/>
              <a:t>Second Best Prediction: Bayesian (Variance = 86.66%, R-Squared = 86.66%)</a:t>
            </a:r>
          </a:p>
        </p:txBody>
      </p:sp>
      <p:pic>
        <p:nvPicPr>
          <p:cNvPr id="11266" name="Picture 2">
            <a:extLst>
              <a:ext uri="{FF2B5EF4-FFF2-40B4-BE49-F238E27FC236}">
                <a16:creationId xmlns:a16="http://schemas.microsoft.com/office/drawing/2014/main" id="{B7608C03-3579-D847-9143-57BE40A6D9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1038" y="2224216"/>
            <a:ext cx="5906530" cy="463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20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E3785DF2-D642-A44B-ABE8-36E51DD91146}"/>
              </a:ext>
            </a:extLst>
          </p:cNvPr>
          <p:cNvPicPr>
            <a:picLocks noChangeAspect="1"/>
          </p:cNvPicPr>
          <p:nvPr/>
        </p:nvPicPr>
        <p:blipFill rotWithShape="1">
          <a:blip r:embed="rId2">
            <a:alphaModFix amt="40000"/>
          </a:blip>
          <a:srcRect t="8615" b="4513"/>
          <a:stretch/>
        </p:blipFill>
        <p:spPr>
          <a:xfrm>
            <a:off x="20" y="10"/>
            <a:ext cx="12191980" cy="6857990"/>
          </a:xfrm>
          <a:prstGeom prst="rect">
            <a:avLst/>
          </a:prstGeom>
        </p:spPr>
      </p:pic>
      <p:sp>
        <p:nvSpPr>
          <p:cNvPr id="2" name="Title 1">
            <a:extLst>
              <a:ext uri="{FF2B5EF4-FFF2-40B4-BE49-F238E27FC236}">
                <a16:creationId xmlns:a16="http://schemas.microsoft.com/office/drawing/2014/main" id="{C8F37C9B-6145-7C48-9EB9-C1CAD2EAD114}"/>
              </a:ext>
            </a:extLst>
          </p:cNvPr>
          <p:cNvSpPr>
            <a:spLocks noGrp="1"/>
          </p:cNvSpPr>
          <p:nvPr>
            <p:ph type="title"/>
          </p:nvPr>
        </p:nvSpPr>
        <p:spPr>
          <a:xfrm>
            <a:off x="1154954" y="973668"/>
            <a:ext cx="8761413" cy="706964"/>
          </a:xfrm>
        </p:spPr>
        <p:txBody>
          <a:bodyPr>
            <a:normAutofit/>
          </a:bodyPr>
          <a:lstStyle/>
          <a:p>
            <a:r>
              <a:rPr lang="en-US" dirty="0">
                <a:solidFill>
                  <a:schemeClr val="tx1"/>
                </a:solidFill>
              </a:rPr>
              <a:t>Overview</a:t>
            </a:r>
          </a:p>
        </p:txBody>
      </p:sp>
      <p:sp>
        <p:nvSpPr>
          <p:cNvPr id="9" name="Content Placeholder 8">
            <a:extLst>
              <a:ext uri="{FF2B5EF4-FFF2-40B4-BE49-F238E27FC236}">
                <a16:creationId xmlns:a16="http://schemas.microsoft.com/office/drawing/2014/main" id="{BD28F2B6-E999-44EF-A349-CC32662E9BF7}"/>
              </a:ext>
            </a:extLst>
          </p:cNvPr>
          <p:cNvSpPr>
            <a:spLocks noGrp="1"/>
          </p:cNvSpPr>
          <p:nvPr>
            <p:ph idx="1"/>
          </p:nvPr>
        </p:nvSpPr>
        <p:spPr>
          <a:xfrm>
            <a:off x="1154954" y="2603500"/>
            <a:ext cx="8825659" cy="3416300"/>
          </a:xfrm>
        </p:spPr>
        <p:txBody>
          <a:bodyPr>
            <a:normAutofit/>
          </a:bodyPr>
          <a:lstStyle/>
          <a:p>
            <a:r>
              <a:rPr lang="en-US" i="1" dirty="0"/>
              <a:t>Price and demand are generally believed to move in opposite directions. Changes in price usually cause a movement along the demand curve, but not a complete shift.</a:t>
            </a:r>
            <a:endParaRPr lang="en-US" dirty="0"/>
          </a:p>
          <a:p>
            <a:r>
              <a:rPr lang="en-US" i="1" dirty="0"/>
              <a:t>Understanding how a potential price change could affect product sales and vice-versa is very important in developing good strategies to improve sales and increase profit. In this project, I built some machine learning models that will help predict future prices and quantity sales of products based on price changes, using patterns of known changes in prices and quantity demanded. </a:t>
            </a:r>
            <a:endParaRPr lang="en-US" dirty="0"/>
          </a:p>
          <a:p>
            <a:endParaRPr lang="en-US" dirty="0">
              <a:solidFill>
                <a:schemeClr val="tx1"/>
              </a:solidFill>
            </a:endParaRPr>
          </a:p>
        </p:txBody>
      </p:sp>
    </p:spTree>
    <p:extLst>
      <p:ext uri="{BB962C8B-B14F-4D97-AF65-F5344CB8AC3E}">
        <p14:creationId xmlns:p14="http://schemas.microsoft.com/office/powerpoint/2010/main" val="98979003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05AC7-EE43-944B-990E-63B2A599D948}"/>
              </a:ext>
            </a:extLst>
          </p:cNvPr>
          <p:cNvSpPr>
            <a:spLocks noGrp="1"/>
          </p:cNvSpPr>
          <p:nvPr>
            <p:ph type="title"/>
          </p:nvPr>
        </p:nvSpPr>
        <p:spPr/>
        <p:txBody>
          <a:bodyPr/>
          <a:lstStyle/>
          <a:p>
            <a:r>
              <a:rPr lang="en-US" dirty="0"/>
              <a:t>NB: Actual quantity is in red and the predicted is blue.</a:t>
            </a:r>
          </a:p>
        </p:txBody>
      </p:sp>
      <p:pic>
        <p:nvPicPr>
          <p:cNvPr id="12290" name="Picture 2">
            <a:extLst>
              <a:ext uri="{FF2B5EF4-FFF2-40B4-BE49-F238E27FC236}">
                <a16:creationId xmlns:a16="http://schemas.microsoft.com/office/drawing/2014/main" id="{5417BB51-CE3B-1744-BC9B-4723A0A689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236573"/>
            <a:ext cx="12192000" cy="453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775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44B9-127F-1F43-9461-DCE39C9A6C70}"/>
              </a:ext>
            </a:extLst>
          </p:cNvPr>
          <p:cNvSpPr>
            <a:spLocks noGrp="1"/>
          </p:cNvSpPr>
          <p:nvPr>
            <p:ph type="title"/>
          </p:nvPr>
        </p:nvSpPr>
        <p:spPr/>
        <p:txBody>
          <a:bodyPr/>
          <a:lstStyle/>
          <a:p>
            <a:r>
              <a:rPr lang="en-US" sz="6000" b="1" dirty="0"/>
              <a:t>Conclusion</a:t>
            </a:r>
            <a:br>
              <a:rPr lang="en-US" dirty="0"/>
            </a:br>
            <a:endParaRPr lang="en-US" dirty="0"/>
          </a:p>
        </p:txBody>
      </p:sp>
      <p:sp>
        <p:nvSpPr>
          <p:cNvPr id="3" name="Content Placeholder 2">
            <a:extLst>
              <a:ext uri="{FF2B5EF4-FFF2-40B4-BE49-F238E27FC236}">
                <a16:creationId xmlns:a16="http://schemas.microsoft.com/office/drawing/2014/main" id="{E3C10A65-40DF-6C46-B2AE-FF823430EED9}"/>
              </a:ext>
            </a:extLst>
          </p:cNvPr>
          <p:cNvSpPr>
            <a:spLocks noGrp="1"/>
          </p:cNvSpPr>
          <p:nvPr>
            <p:ph idx="1"/>
          </p:nvPr>
        </p:nvSpPr>
        <p:spPr/>
        <p:txBody>
          <a:bodyPr>
            <a:normAutofit/>
          </a:bodyPr>
          <a:lstStyle/>
          <a:p>
            <a:br>
              <a:rPr lang="en-US" dirty="0"/>
            </a:br>
            <a:r>
              <a:rPr lang="en-US" dirty="0"/>
              <a:t>After evaluation, it can be concluded that the Bayesian or </a:t>
            </a:r>
            <a:r>
              <a:rPr lang="en-US" dirty="0" err="1"/>
              <a:t>ElasticNet</a:t>
            </a:r>
            <a:r>
              <a:rPr lang="en-US" dirty="0"/>
              <a:t> regression models should be used for price prediction and the Random Forest or Bayesian models should be used to predict sales quantity in this case.</a:t>
            </a:r>
          </a:p>
          <a:p>
            <a:r>
              <a:rPr lang="en-US" dirty="0"/>
              <a:t>These models have the tendency to make near-perfect predictions, which would help decision makers make the best possible business decisions for maximum profitability.</a:t>
            </a:r>
          </a:p>
          <a:p>
            <a:pPr marL="0" indent="0">
              <a:buNone/>
            </a:pPr>
            <a:endParaRPr lang="en-US" dirty="0"/>
          </a:p>
        </p:txBody>
      </p:sp>
    </p:spTree>
    <p:extLst>
      <p:ext uri="{BB962C8B-B14F-4D97-AF65-F5344CB8AC3E}">
        <p14:creationId xmlns:p14="http://schemas.microsoft.com/office/powerpoint/2010/main" val="411867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0EDF-70D6-2447-A1C9-82F3932B9C65}"/>
              </a:ext>
            </a:extLst>
          </p:cNvPr>
          <p:cNvSpPr>
            <a:spLocks noGrp="1"/>
          </p:cNvSpPr>
          <p:nvPr>
            <p:ph type="title"/>
          </p:nvPr>
        </p:nvSpPr>
        <p:spPr/>
        <p:txBody>
          <a:bodyPr/>
          <a:lstStyle/>
          <a:p>
            <a:r>
              <a:rPr lang="en-US" sz="6000" b="1" dirty="0"/>
              <a:t>Future Improvements</a:t>
            </a:r>
            <a:br>
              <a:rPr lang="en-US" dirty="0"/>
            </a:br>
            <a:endParaRPr lang="en-US" dirty="0"/>
          </a:p>
        </p:txBody>
      </p:sp>
      <p:sp>
        <p:nvSpPr>
          <p:cNvPr id="3" name="Content Placeholder 2">
            <a:extLst>
              <a:ext uri="{FF2B5EF4-FFF2-40B4-BE49-F238E27FC236}">
                <a16:creationId xmlns:a16="http://schemas.microsoft.com/office/drawing/2014/main" id="{BD9E56C0-E9E4-F446-AC24-9834F8A6E60A}"/>
              </a:ext>
            </a:extLst>
          </p:cNvPr>
          <p:cNvSpPr>
            <a:spLocks noGrp="1"/>
          </p:cNvSpPr>
          <p:nvPr>
            <p:ph idx="1"/>
          </p:nvPr>
        </p:nvSpPr>
        <p:spPr/>
        <p:txBody>
          <a:bodyPr/>
          <a:lstStyle/>
          <a:p>
            <a:pPr marL="0" indent="0">
              <a:buNone/>
            </a:pPr>
            <a:br>
              <a:rPr lang="en-US" dirty="0"/>
            </a:br>
            <a:r>
              <a:rPr lang="en-US" dirty="0"/>
              <a:t>Other powerful models like</a:t>
            </a:r>
            <a:r>
              <a:rPr lang="en-US" b="1" dirty="0"/>
              <a:t> </a:t>
            </a:r>
            <a:r>
              <a:rPr lang="en-US" dirty="0"/>
              <a:t>the Neural Networks, Time Series, along with models like the Boosted decision tree model, the Poisson regression model, </a:t>
            </a:r>
            <a:r>
              <a:rPr lang="en-US" dirty="0" err="1"/>
              <a:t>etc</a:t>
            </a:r>
            <a:r>
              <a:rPr lang="en-US" dirty="0"/>
              <a:t>, should be used to make these predictions and their performances compared to the ones of the models used in this project. Also, I believe limited data information restricted the flow of this project and other things that could have been predicted. Actual products and category names should be provided in the data to help in predicting how change in prices of substitute products can affect sales of certain goods. This will also help to adequately predict customers’ purchase patterns.</a:t>
            </a:r>
          </a:p>
        </p:txBody>
      </p:sp>
    </p:spTree>
    <p:extLst>
      <p:ext uri="{BB962C8B-B14F-4D97-AF65-F5344CB8AC3E}">
        <p14:creationId xmlns:p14="http://schemas.microsoft.com/office/powerpoint/2010/main" val="2824140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uple of street signs&#10;&#10;Description automatically generated with low confidence">
            <a:extLst>
              <a:ext uri="{FF2B5EF4-FFF2-40B4-BE49-F238E27FC236}">
                <a16:creationId xmlns:a16="http://schemas.microsoft.com/office/drawing/2014/main" id="{1983AB33-5309-374D-B5BB-6ED6B3C4DAC2}"/>
              </a:ext>
            </a:extLst>
          </p:cNvPr>
          <p:cNvPicPr>
            <a:picLocks noChangeAspect="1"/>
          </p:cNvPicPr>
          <p:nvPr/>
        </p:nvPicPr>
        <p:blipFill rotWithShape="1">
          <a:blip r:embed="rId3">
            <a:alphaModFix amt="40000"/>
          </a:blip>
          <a:srcRect t="27999" r="-1" b="15891"/>
          <a:stretch/>
        </p:blipFill>
        <p:spPr>
          <a:xfrm>
            <a:off x="20" y="10"/>
            <a:ext cx="12191980" cy="6857990"/>
          </a:xfrm>
          <a:prstGeom prst="rect">
            <a:avLst/>
          </a:prstGeom>
        </p:spPr>
      </p:pic>
      <p:sp>
        <p:nvSpPr>
          <p:cNvPr id="2" name="Title 1">
            <a:extLst>
              <a:ext uri="{FF2B5EF4-FFF2-40B4-BE49-F238E27FC236}">
                <a16:creationId xmlns:a16="http://schemas.microsoft.com/office/drawing/2014/main" id="{D8EDAFFB-F899-224E-8D8B-91D99ED41EB0}"/>
              </a:ext>
            </a:extLst>
          </p:cNvPr>
          <p:cNvSpPr>
            <a:spLocks noGrp="1"/>
          </p:cNvSpPr>
          <p:nvPr>
            <p:ph type="title"/>
          </p:nvPr>
        </p:nvSpPr>
        <p:spPr>
          <a:xfrm>
            <a:off x="1154955" y="2099733"/>
            <a:ext cx="8825658" cy="2677648"/>
          </a:xfrm>
        </p:spPr>
        <p:txBody>
          <a:bodyPr vert="horz" lIns="91440" tIns="45720" rIns="91440" bIns="45720" rtlCol="0" anchor="b">
            <a:normAutofit fontScale="90000"/>
          </a:bodyPr>
          <a:lstStyle/>
          <a:p>
            <a:pPr>
              <a:lnSpc>
                <a:spcPct val="90000"/>
              </a:lnSpc>
            </a:pPr>
            <a:r>
              <a:rPr lang="en-US" sz="6000" dirty="0">
                <a:solidFill>
                  <a:schemeClr val="tx1"/>
                </a:solidFill>
              </a:rPr>
              <a:t>Problem Statement</a:t>
            </a:r>
            <a:br>
              <a:rPr lang="en-US" sz="3000" dirty="0">
                <a:solidFill>
                  <a:schemeClr val="tx1"/>
                </a:solidFill>
              </a:rPr>
            </a:br>
            <a:r>
              <a:rPr lang="en-US" sz="3000" dirty="0">
                <a:solidFill>
                  <a:schemeClr val="tx1"/>
                </a:solidFill>
              </a:rPr>
              <a:t>At what prices will consumer products be sold and what is the likely performance of such products after anticipated price changes? </a:t>
            </a:r>
            <a:br>
              <a:rPr lang="en-US" sz="3000" dirty="0">
                <a:solidFill>
                  <a:schemeClr val="tx1"/>
                </a:solidFill>
              </a:rPr>
            </a:br>
            <a:br>
              <a:rPr lang="en-US" sz="3000" dirty="0">
                <a:solidFill>
                  <a:schemeClr val="tx1"/>
                </a:solidFill>
              </a:rPr>
            </a:br>
            <a:endParaRPr lang="en-US" sz="3000" dirty="0">
              <a:solidFill>
                <a:schemeClr val="tx1"/>
              </a:solidFill>
            </a:endParaRPr>
          </a:p>
        </p:txBody>
      </p:sp>
      <p:sp>
        <p:nvSpPr>
          <p:cNvPr id="3" name="Content Placeholder 2">
            <a:extLst>
              <a:ext uri="{FF2B5EF4-FFF2-40B4-BE49-F238E27FC236}">
                <a16:creationId xmlns:a16="http://schemas.microsoft.com/office/drawing/2014/main" id="{B77FC8EE-A893-DE40-B6F3-73FAAAB17C6A}"/>
              </a:ext>
            </a:extLst>
          </p:cNvPr>
          <p:cNvSpPr>
            <a:spLocks noGrp="1"/>
          </p:cNvSpPr>
          <p:nvPr>
            <p:ph idx="1"/>
          </p:nvPr>
        </p:nvSpPr>
        <p:spPr>
          <a:xfrm>
            <a:off x="1154955" y="4777380"/>
            <a:ext cx="8825658" cy="861420"/>
          </a:xfrm>
        </p:spPr>
        <p:txBody>
          <a:bodyPr vert="horz" lIns="91440" tIns="45720" rIns="91440" bIns="45720" rtlCol="0" anchor="t">
            <a:normAutofit/>
          </a:bodyPr>
          <a:lstStyle/>
          <a:p>
            <a:pPr marL="0" indent="0">
              <a:buNone/>
            </a:pPr>
            <a:br>
              <a:rPr lang="en-US" cap="all">
                <a:solidFill>
                  <a:schemeClr val="tx1"/>
                </a:solidFill>
              </a:rPr>
            </a:br>
            <a:endParaRPr lang="en-US" cap="all">
              <a:solidFill>
                <a:schemeClr val="tx1"/>
              </a:solidFill>
            </a:endParaRPr>
          </a:p>
        </p:txBody>
      </p:sp>
    </p:spTree>
    <p:extLst>
      <p:ext uri="{BB962C8B-B14F-4D97-AF65-F5344CB8AC3E}">
        <p14:creationId xmlns:p14="http://schemas.microsoft.com/office/powerpoint/2010/main" val="232937612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5" name="Picture 4" descr="Graphical user interface&#10;&#10;Description automatically generated with medium confidence">
            <a:extLst>
              <a:ext uri="{FF2B5EF4-FFF2-40B4-BE49-F238E27FC236}">
                <a16:creationId xmlns:a16="http://schemas.microsoft.com/office/drawing/2014/main" id="{AE8F1F94-5E7A-C541-AC0E-38AC49D682A9}"/>
              </a:ext>
            </a:extLst>
          </p:cNvPr>
          <p:cNvPicPr>
            <a:picLocks noChangeAspect="1"/>
          </p:cNvPicPr>
          <p:nvPr/>
        </p:nvPicPr>
        <p:blipFill rotWithShape="1">
          <a:blip r:embed="rId3">
            <a:alphaModFix amt="35000"/>
          </a:blip>
          <a:srcRect t="3505" r="-1" b="22726"/>
          <a:stretch/>
        </p:blipFill>
        <p:spPr>
          <a:xfrm>
            <a:off x="474133" y="474133"/>
            <a:ext cx="11243734" cy="5909733"/>
          </a:xfrm>
          <a:prstGeom prst="rect">
            <a:avLst/>
          </a:prstGeom>
        </p:spPr>
      </p:pic>
      <p:sp>
        <p:nvSpPr>
          <p:cNvPr id="2" name="Title 1">
            <a:extLst>
              <a:ext uri="{FF2B5EF4-FFF2-40B4-BE49-F238E27FC236}">
                <a16:creationId xmlns:a16="http://schemas.microsoft.com/office/drawing/2014/main" id="{D91181D2-2228-E349-BF6C-4FC86A637DF4}"/>
              </a:ext>
            </a:extLst>
          </p:cNvPr>
          <p:cNvSpPr>
            <a:spLocks noGrp="1"/>
          </p:cNvSpPr>
          <p:nvPr>
            <p:ph type="title"/>
          </p:nvPr>
        </p:nvSpPr>
        <p:spPr>
          <a:xfrm>
            <a:off x="1154954" y="2099733"/>
            <a:ext cx="8827245" cy="2677648"/>
          </a:xfrm>
        </p:spPr>
        <p:txBody>
          <a:bodyPr vert="horz" lIns="91440" tIns="45720" rIns="91440" bIns="45720" rtlCol="0" anchor="b">
            <a:normAutofit/>
          </a:bodyPr>
          <a:lstStyle/>
          <a:p>
            <a:pPr>
              <a:lnSpc>
                <a:spcPct val="90000"/>
              </a:lnSpc>
            </a:pPr>
            <a:r>
              <a:rPr lang="en-US" sz="2600">
                <a:solidFill>
                  <a:srgbClr val="FFFFFF"/>
                </a:solidFill>
              </a:rPr>
              <a:t>Audience</a:t>
            </a:r>
            <a:br>
              <a:rPr lang="en-US" sz="2600">
                <a:solidFill>
                  <a:srgbClr val="FFFFFF"/>
                </a:solidFill>
              </a:rPr>
            </a:br>
            <a:r>
              <a:rPr lang="en-US" sz="2600">
                <a:solidFill>
                  <a:srgbClr val="FFFFFF"/>
                </a:solidFill>
              </a:rPr>
              <a:t>This project was carried out to help manufacturers and management of retail stores track, analyze, assess and determine stock prices of products, as well as make likely predictions of products’ sales based on anticipated price changes.</a:t>
            </a:r>
            <a:br>
              <a:rPr lang="en-US" sz="2600">
                <a:solidFill>
                  <a:srgbClr val="FFFFFF"/>
                </a:solidFill>
              </a:rPr>
            </a:br>
            <a:endParaRPr lang="en-US" sz="2600">
              <a:solidFill>
                <a:srgbClr val="FFFFFF"/>
              </a:solidFill>
            </a:endParaRPr>
          </a:p>
        </p:txBody>
      </p:sp>
      <p:sp>
        <p:nvSpPr>
          <p:cNvPr id="3" name="Content Placeholder 2">
            <a:extLst>
              <a:ext uri="{FF2B5EF4-FFF2-40B4-BE49-F238E27FC236}">
                <a16:creationId xmlns:a16="http://schemas.microsoft.com/office/drawing/2014/main" id="{22776BEB-7BF2-6B4A-909F-89A9E65F7810}"/>
              </a:ext>
            </a:extLst>
          </p:cNvPr>
          <p:cNvSpPr>
            <a:spLocks noGrp="1"/>
          </p:cNvSpPr>
          <p:nvPr>
            <p:ph idx="1"/>
          </p:nvPr>
        </p:nvSpPr>
        <p:spPr>
          <a:xfrm>
            <a:off x="1154954" y="4777380"/>
            <a:ext cx="8827245" cy="861420"/>
          </a:xfrm>
        </p:spPr>
        <p:txBody>
          <a:bodyPr vert="horz" lIns="91440" tIns="45720" rIns="91440" bIns="45720" rtlCol="0" anchor="t">
            <a:normAutofit/>
          </a:bodyPr>
          <a:lstStyle/>
          <a:p>
            <a:pPr marL="0" indent="0">
              <a:buNone/>
            </a:pPr>
            <a:br>
              <a:rPr lang="en-US" cap="all">
                <a:solidFill>
                  <a:srgbClr val="FFFFFF"/>
                </a:solidFill>
              </a:rPr>
            </a:br>
            <a:endParaRPr lang="en-US" cap="all">
              <a:solidFill>
                <a:srgbClr val="FFFFFF"/>
              </a:solidFill>
            </a:endParaRPr>
          </a:p>
        </p:txBody>
      </p:sp>
      <p:sp>
        <p:nvSpPr>
          <p:cNvPr id="20" name="Rectangle 19">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87577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C1CB6-7F36-2E4E-9A4F-FEB4D11D3BBE}"/>
              </a:ext>
            </a:extLst>
          </p:cNvPr>
          <p:cNvSpPr>
            <a:spLocks noGrp="1"/>
          </p:cNvSpPr>
          <p:nvPr>
            <p:ph type="title"/>
          </p:nvPr>
        </p:nvSpPr>
        <p:spPr/>
        <p:txBody>
          <a:bodyPr/>
          <a:lstStyle/>
          <a:p>
            <a:r>
              <a:rPr lang="en-US" dirty="0"/>
              <a:t>EXPLORATORY DATA ANALYSIS</a:t>
            </a:r>
          </a:p>
        </p:txBody>
      </p:sp>
      <p:pic>
        <p:nvPicPr>
          <p:cNvPr id="5" name="Content Placeholder 4" descr="Graphical user interface&#10;&#10;Description automatically generated">
            <a:extLst>
              <a:ext uri="{FF2B5EF4-FFF2-40B4-BE49-F238E27FC236}">
                <a16:creationId xmlns:a16="http://schemas.microsoft.com/office/drawing/2014/main" id="{B7BC87A4-FBF9-3B40-8167-F286290E5D22}"/>
              </a:ext>
            </a:extLst>
          </p:cNvPr>
          <p:cNvPicPr>
            <a:picLocks noGrp="1" noChangeAspect="1"/>
          </p:cNvPicPr>
          <p:nvPr>
            <p:ph idx="1"/>
          </p:nvPr>
        </p:nvPicPr>
        <p:blipFill>
          <a:blip r:embed="rId2"/>
          <a:stretch>
            <a:fillRect/>
          </a:stretch>
        </p:blipFill>
        <p:spPr>
          <a:xfrm>
            <a:off x="0" y="2273643"/>
            <a:ext cx="12191999" cy="4584357"/>
          </a:xfrm>
        </p:spPr>
      </p:pic>
    </p:spTree>
    <p:extLst>
      <p:ext uri="{BB962C8B-B14F-4D97-AF65-F5344CB8AC3E}">
        <p14:creationId xmlns:p14="http://schemas.microsoft.com/office/powerpoint/2010/main" val="146297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C8C3C-68BF-274D-B216-70A0340010E0}"/>
              </a:ext>
            </a:extLst>
          </p:cNvPr>
          <p:cNvSpPr>
            <a:spLocks noGrp="1"/>
          </p:cNvSpPr>
          <p:nvPr>
            <p:ph type="title"/>
          </p:nvPr>
        </p:nvSpPr>
        <p:spPr/>
        <p:txBody>
          <a:bodyPr/>
          <a:lstStyle/>
          <a:p>
            <a:r>
              <a:rPr lang="en-US" sz="3200" dirty="0"/>
              <a:t>There is no particular pattern in the number of unique products sold or their prices.</a:t>
            </a:r>
          </a:p>
        </p:txBody>
      </p:sp>
      <p:pic>
        <p:nvPicPr>
          <p:cNvPr id="1026" name="Picture 2">
            <a:extLst>
              <a:ext uri="{FF2B5EF4-FFF2-40B4-BE49-F238E27FC236}">
                <a16:creationId xmlns:a16="http://schemas.microsoft.com/office/drawing/2014/main" id="{25594DC1-7FD8-B44F-BCE2-E2BC6D3573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640571"/>
            <a:ext cx="121920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31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38AE-2255-2C43-BAC0-E8937D6B3FFF}"/>
              </a:ext>
            </a:extLst>
          </p:cNvPr>
          <p:cNvSpPr>
            <a:spLocks noGrp="1"/>
          </p:cNvSpPr>
          <p:nvPr>
            <p:ph type="title"/>
          </p:nvPr>
        </p:nvSpPr>
        <p:spPr/>
        <p:txBody>
          <a:bodyPr/>
          <a:lstStyle/>
          <a:p>
            <a:r>
              <a:rPr lang="en-US" sz="3200" dirty="0"/>
              <a:t>Most times, there is a positive correlation between price and quantities of products sold.</a:t>
            </a:r>
          </a:p>
        </p:txBody>
      </p:sp>
      <p:pic>
        <p:nvPicPr>
          <p:cNvPr id="2050" name="Picture 2">
            <a:extLst>
              <a:ext uri="{FF2B5EF4-FFF2-40B4-BE49-F238E27FC236}">
                <a16:creationId xmlns:a16="http://schemas.microsoft.com/office/drawing/2014/main" id="{BFD862F1-5B00-DC45-ADCC-F4A41830F9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2286000"/>
            <a:ext cx="5877697"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5498BBB-210E-AD49-91F8-422AF79E7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0077" y="2286000"/>
            <a:ext cx="623192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615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0EE74-A3E7-E84B-A46D-89ED8DD4D755}"/>
              </a:ext>
            </a:extLst>
          </p:cNvPr>
          <p:cNvSpPr>
            <a:spLocks noGrp="1"/>
          </p:cNvSpPr>
          <p:nvPr>
            <p:ph type="title"/>
          </p:nvPr>
        </p:nvSpPr>
        <p:spPr/>
        <p:txBody>
          <a:bodyPr/>
          <a:lstStyle/>
          <a:p>
            <a:r>
              <a:rPr lang="en-US" dirty="0"/>
              <a:t>There are irregular patterns in price and quantities sold.</a:t>
            </a:r>
          </a:p>
        </p:txBody>
      </p:sp>
      <p:pic>
        <p:nvPicPr>
          <p:cNvPr id="3076" name="Picture 4">
            <a:extLst>
              <a:ext uri="{FF2B5EF4-FFF2-40B4-BE49-F238E27FC236}">
                <a16:creationId xmlns:a16="http://schemas.microsoft.com/office/drawing/2014/main" id="{71883119-BCFF-0A40-92FC-22BFE18FA9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286000"/>
            <a:ext cx="5782962"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9DDFB0E-D94A-CC4B-A5B9-4D3C4100D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0" y="2286000"/>
            <a:ext cx="69532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32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C7ECA-2D3B-CA48-BAA9-B26822683B62}"/>
              </a:ext>
            </a:extLst>
          </p:cNvPr>
          <p:cNvSpPr>
            <a:spLocks noGrp="1"/>
          </p:cNvSpPr>
          <p:nvPr>
            <p:ph type="title"/>
          </p:nvPr>
        </p:nvSpPr>
        <p:spPr>
          <a:xfrm>
            <a:off x="1154954" y="973668"/>
            <a:ext cx="9681922" cy="706964"/>
          </a:xfrm>
        </p:spPr>
        <p:txBody>
          <a:bodyPr/>
          <a:lstStyle/>
          <a:p>
            <a:r>
              <a:rPr lang="en-US" dirty="0"/>
              <a:t>MODELING</a:t>
            </a:r>
          </a:p>
        </p:txBody>
      </p:sp>
      <p:pic>
        <p:nvPicPr>
          <p:cNvPr id="5" name="Content Placeholder 4" descr="Graphical user interface&#10;&#10;Description automatically generated">
            <a:extLst>
              <a:ext uri="{FF2B5EF4-FFF2-40B4-BE49-F238E27FC236}">
                <a16:creationId xmlns:a16="http://schemas.microsoft.com/office/drawing/2014/main" id="{9E5CA424-D9D5-0D44-837A-2DF3DD6977C5}"/>
              </a:ext>
            </a:extLst>
          </p:cNvPr>
          <p:cNvPicPr>
            <a:picLocks noGrp="1" noChangeAspect="1"/>
          </p:cNvPicPr>
          <p:nvPr>
            <p:ph idx="1"/>
          </p:nvPr>
        </p:nvPicPr>
        <p:blipFill>
          <a:blip r:embed="rId2"/>
          <a:stretch>
            <a:fillRect/>
          </a:stretch>
        </p:blipFill>
        <p:spPr>
          <a:xfrm>
            <a:off x="6430" y="2248930"/>
            <a:ext cx="12185570" cy="4609070"/>
          </a:xfrm>
        </p:spPr>
      </p:pic>
    </p:spTree>
    <p:extLst>
      <p:ext uri="{BB962C8B-B14F-4D97-AF65-F5344CB8AC3E}">
        <p14:creationId xmlns:p14="http://schemas.microsoft.com/office/powerpoint/2010/main" val="15951821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179</TotalTime>
  <Words>590</Words>
  <Application>Microsoft Macintosh PowerPoint</Application>
  <PresentationFormat>Widescreen</PresentationFormat>
  <Paragraphs>30</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3</vt:lpstr>
      <vt:lpstr>Ion Boardroom</vt:lpstr>
      <vt:lpstr>CUSTOMER PRODUCTS’ PRICES AND PERFORMANCE PREDICTION</vt:lpstr>
      <vt:lpstr>Overview</vt:lpstr>
      <vt:lpstr>Problem Statement At what prices will consumer products be sold and what is the likely performance of such products after anticipated price changes?   </vt:lpstr>
      <vt:lpstr>Audience This project was carried out to help manufacturers and management of retail stores track, analyze, assess and determine stock prices of products, as well as make likely predictions of products’ sales based on anticipated price changes. </vt:lpstr>
      <vt:lpstr>EXPLORATORY DATA ANALYSIS</vt:lpstr>
      <vt:lpstr>There is no particular pattern in the number of unique products sold or their prices.</vt:lpstr>
      <vt:lpstr>Most times, there is a positive correlation between price and quantities of products sold.</vt:lpstr>
      <vt:lpstr>There are irregular patterns in price and quantities sold.</vt:lpstr>
      <vt:lpstr>MODELING</vt:lpstr>
      <vt:lpstr>After deployment, every model had a variance and R-Squared scores of either approximately 0.92 (92%) or 0.94 (94%) for predicting sales price of products, and Variance and R-Squared scores of 0.87 (87%) for predicting quantity of products that will be sold based on product prices.</vt:lpstr>
      <vt:lpstr>Price Prediction</vt:lpstr>
      <vt:lpstr>Best Prediction: Bayesian Model Prediction( R- Square and Variance Scores of ~ 93.71%)  .</vt:lpstr>
      <vt:lpstr>Bayesian Prediction Visualization (NB: Actual price is in red and the predicted is blue)</vt:lpstr>
      <vt:lpstr>Second Best Prediction: ElasticNet (Variance = 93.70%, R-Squared = 93.70)</vt:lpstr>
      <vt:lpstr>NB: Actual price is in red and the predicted is blue.</vt:lpstr>
      <vt:lpstr>Quantity Prediction</vt:lpstr>
      <vt:lpstr>Best Prediction: Random Forest Model (Variance = ~86.96%, R-Squared = ~86.96)</vt:lpstr>
      <vt:lpstr>Random Forest Prediction Visualization (NB: Actual price is in red and the predicted is blue)</vt:lpstr>
      <vt:lpstr>Second Best Prediction: Bayesian (Variance = 86.66%, R-Squared = 86.66%)</vt:lpstr>
      <vt:lpstr>NB: Actual quantity is in red and the predicted is blue.</vt:lpstr>
      <vt:lpstr>Conclusion </vt:lpstr>
      <vt:lpstr>Future Improvements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PRODUCTS’ PRICES AND PERFORMANCE PREDICTION</dc:title>
  <dc:creator>Akinkunle Akintayo Akinola</dc:creator>
  <cp:lastModifiedBy>Akinkunle Akintayo Akinola</cp:lastModifiedBy>
  <cp:revision>1</cp:revision>
  <dcterms:created xsi:type="dcterms:W3CDTF">2021-11-16T12:30:43Z</dcterms:created>
  <dcterms:modified xsi:type="dcterms:W3CDTF">2021-11-16T15:30:43Z</dcterms:modified>
</cp:coreProperties>
</file>